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6" r:id="rId10"/>
    <p:sldId id="267" r:id="rId11"/>
    <p:sldId id="269" r:id="rId12"/>
    <p:sldId id="270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20" d="100"/>
          <a:sy n="120" d="100"/>
        </p:scale>
        <p:origin x="200" y="7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68b7ea681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68b7ea681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68b7ea681_0_1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68b7ea681_0_1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68b7ea681_0_1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68b7ea681_0_1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72f6074e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72f6074e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7450372a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7450372a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7450372a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7450372a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8458557d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b8458557d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2473070" y="279594"/>
            <a:ext cx="4951909" cy="5704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2060"/>
                </a:solidFill>
              </a:rPr>
              <a:t>Exploring Human Activity Recognition</a:t>
            </a:r>
            <a:endParaRPr sz="2000" dirty="0">
              <a:solidFill>
                <a:srgbClr val="002060"/>
              </a:solidFill>
            </a:endParaRPr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597832" y="2359674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2788"/>
              <a:buNone/>
            </a:pPr>
            <a:r>
              <a:rPr lang="en" sz="1927" b="1" dirty="0">
                <a:solidFill>
                  <a:srgbClr val="002060"/>
                </a:solidFill>
              </a:rPr>
              <a:t>Machine Learning Activity Classifier</a:t>
            </a:r>
            <a:endParaRPr sz="1280" dirty="0">
              <a:solidFill>
                <a:srgbClr val="002060"/>
              </a:solidFill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1408200" y="4293300"/>
            <a:ext cx="6327600" cy="431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002060"/>
                </a:solidFill>
                <a:latin typeface="Nunito"/>
                <a:ea typeface="Nunito"/>
                <a:cs typeface="Nunito"/>
                <a:sym typeface="Nunito"/>
              </a:rPr>
              <a:t>Lakshmi </a:t>
            </a:r>
            <a:r>
              <a:rPr lang="en" sz="1600" i="1" dirty="0" err="1">
                <a:solidFill>
                  <a:srgbClr val="002060"/>
                </a:solidFill>
                <a:latin typeface="Nunito"/>
                <a:ea typeface="Nunito"/>
                <a:cs typeface="Nunito"/>
                <a:sym typeface="Nunito"/>
              </a:rPr>
              <a:t>Umarale</a:t>
            </a:r>
            <a:r>
              <a:rPr lang="en" sz="1600" i="1" dirty="0">
                <a:solidFill>
                  <a:srgbClr val="002060"/>
                </a:solidFill>
                <a:latin typeface="Nunito"/>
                <a:ea typeface="Nunito"/>
                <a:cs typeface="Nunito"/>
                <a:sym typeface="Nunito"/>
              </a:rPr>
              <a:t>, Srinivas </a:t>
            </a:r>
            <a:r>
              <a:rPr lang="en" sz="1600" i="1" dirty="0" err="1">
                <a:solidFill>
                  <a:srgbClr val="002060"/>
                </a:solidFill>
                <a:latin typeface="Nunito"/>
                <a:ea typeface="Nunito"/>
                <a:cs typeface="Nunito"/>
                <a:sym typeface="Nunito"/>
              </a:rPr>
              <a:t>Gogula</a:t>
            </a:r>
            <a:r>
              <a:rPr lang="en" sz="1600" i="1" dirty="0">
                <a:solidFill>
                  <a:srgbClr val="002060"/>
                </a:solidFill>
                <a:latin typeface="Nunito"/>
                <a:ea typeface="Nunito"/>
                <a:cs typeface="Nunito"/>
                <a:sym typeface="Nunito"/>
              </a:rPr>
              <a:t>, Shreya </a:t>
            </a:r>
            <a:r>
              <a:rPr lang="en" sz="1600" i="1" dirty="0" err="1">
                <a:solidFill>
                  <a:srgbClr val="002060"/>
                </a:solidFill>
                <a:latin typeface="Nunito"/>
                <a:ea typeface="Nunito"/>
                <a:cs typeface="Nunito"/>
                <a:sym typeface="Nunito"/>
              </a:rPr>
              <a:t>Suriya</a:t>
            </a:r>
            <a:endParaRPr sz="1600" i="1" dirty="0">
              <a:solidFill>
                <a:srgbClr val="00206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0" name="Google Shape;28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325" y="1777125"/>
            <a:ext cx="3266751" cy="17096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AFC6-1AF5-AA43-AF6F-372E000A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739" y="121331"/>
            <a:ext cx="7030500" cy="5485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Visualization of Activities in X, Y and Z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3BD855-5650-AC4C-98A7-B23492DF6FDA}"/>
              </a:ext>
            </a:extLst>
          </p:cNvPr>
          <p:cNvGrpSpPr/>
          <p:nvPr/>
        </p:nvGrpSpPr>
        <p:grpSpPr>
          <a:xfrm>
            <a:off x="233916" y="1098396"/>
            <a:ext cx="8676168" cy="3656564"/>
            <a:chOff x="0" y="0"/>
            <a:chExt cx="5261927" cy="28113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C42D08-1C78-8C41-9A3A-ECAA40873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6602"/>
              <a:ext cx="1600200" cy="132588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E578F4-D3F7-2B46-A3F4-50C0D9905E1B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2" y="1485487"/>
              <a:ext cx="1828800" cy="13258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912154-B266-CA4A-BACE-F28A460D9040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800" cy="13258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6F4A12-D751-204A-AEAD-ABF18A18D3B7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826" y="6602"/>
              <a:ext cx="1828800" cy="13258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D18DF9-F755-F443-8C6E-21B23BB02460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2102" y="1485487"/>
              <a:ext cx="1600200" cy="132588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7C6527-BCBB-5345-B34B-8AB6C71848E4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3127" y="1485487"/>
              <a:ext cx="1828800" cy="1325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1986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2A57-5309-F14F-8912-B830B3D43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750" y="109478"/>
            <a:ext cx="7030500" cy="53910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Model Accuracy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E6C146-15AA-C445-BD42-F2E25FFC1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231" y="648587"/>
            <a:ext cx="5443538" cy="303430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2CE720-99B8-0141-A743-24A1276ADACA}"/>
              </a:ext>
            </a:extLst>
          </p:cNvPr>
          <p:cNvGraphicFramePr>
            <a:graphicFrameLocks noGrp="1"/>
          </p:cNvGraphicFramePr>
          <p:nvPr/>
        </p:nvGraphicFramePr>
        <p:xfrm>
          <a:off x="555329" y="3726180"/>
          <a:ext cx="8033342" cy="141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5232">
                  <a:extLst>
                    <a:ext uri="{9D8B030D-6E8A-4147-A177-3AD203B41FA5}">
                      <a16:colId xmlns:a16="http://schemas.microsoft.com/office/drawing/2014/main" val="139014750"/>
                    </a:ext>
                  </a:extLst>
                </a:gridCol>
                <a:gridCol w="1860697">
                  <a:extLst>
                    <a:ext uri="{9D8B030D-6E8A-4147-A177-3AD203B41FA5}">
                      <a16:colId xmlns:a16="http://schemas.microsoft.com/office/drawing/2014/main" val="1969859119"/>
                    </a:ext>
                  </a:extLst>
                </a:gridCol>
                <a:gridCol w="1903228">
                  <a:extLst>
                    <a:ext uri="{9D8B030D-6E8A-4147-A177-3AD203B41FA5}">
                      <a16:colId xmlns:a16="http://schemas.microsoft.com/office/drawing/2014/main" val="2566950484"/>
                    </a:ext>
                  </a:extLst>
                </a:gridCol>
                <a:gridCol w="1674185">
                  <a:extLst>
                    <a:ext uri="{9D8B030D-6E8A-4147-A177-3AD203B41FA5}">
                      <a16:colId xmlns:a16="http://schemas.microsoft.com/office/drawing/2014/main" val="3679271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Validation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60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2"/>
                          </a:solidFill>
                          <a:latin typeface="+mn-lt"/>
                        </a:rPr>
                        <a:t>Deep 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96.9%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61.3%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73.8%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4332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2"/>
                          </a:solidFill>
                          <a:latin typeface="+mn-lt"/>
                        </a:rPr>
                        <a:t>Convolutional 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97.6%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85.1%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84.5%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2451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2"/>
                          </a:solidFill>
                          <a:latin typeface="+mn-lt"/>
                        </a:rPr>
                        <a:t>Long Short-Term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96.3%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82.8%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82.8%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5976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395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9903-A40A-1245-95B0-F4EA8B743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270" y="237068"/>
            <a:ext cx="7030500" cy="49118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Model Accuracy using Sensor Tile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D318A-9BDE-634E-BBE3-D15E5D4B1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393" y="898379"/>
            <a:ext cx="6672254" cy="403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5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2">
                    <a:lumMod val="50000"/>
                  </a:schemeClr>
                </a:solidFill>
              </a:rPr>
              <a:t>What is Human Activity Recognition (HAR)?</a:t>
            </a: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6" name="Google Shape;286;p14"/>
          <p:cNvSpPr txBox="1">
            <a:spLocks noGrp="1"/>
          </p:cNvSpPr>
          <p:nvPr>
            <p:ph type="body" idx="1"/>
          </p:nvPr>
        </p:nvSpPr>
        <p:spPr>
          <a:xfrm>
            <a:off x="0" y="1408900"/>
            <a:ext cx="90492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2">
                    <a:lumMod val="50000"/>
                  </a:schemeClr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HAR is the problem of classifying sequences of accelerometer data recorded by specialized harnesses or smartphones into known well-defined movements. </a:t>
            </a:r>
            <a:endParaRPr sz="2000" dirty="0">
              <a:solidFill>
                <a:schemeClr val="bg2">
                  <a:lumMod val="50000"/>
                </a:schemeClr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87" name="Google Shape;287;p14"/>
          <p:cNvPicPr preferRelativeResize="0"/>
          <p:nvPr/>
        </p:nvPicPr>
        <p:blipFill rotWithShape="1">
          <a:blip r:embed="rId3">
            <a:alphaModFix/>
          </a:blip>
          <a:srcRect r="2152"/>
          <a:stretch/>
        </p:blipFill>
        <p:spPr>
          <a:xfrm>
            <a:off x="3991175" y="2380275"/>
            <a:ext cx="4666574" cy="24740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Motivation + Purpose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3" name="Google Shape;293;p15"/>
          <p:cNvSpPr txBox="1">
            <a:spLocks noGrp="1"/>
          </p:cNvSpPr>
          <p:nvPr>
            <p:ph type="body" idx="1"/>
          </p:nvPr>
        </p:nvSpPr>
        <p:spPr>
          <a:xfrm>
            <a:off x="214725" y="1597875"/>
            <a:ext cx="4493700" cy="29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aven Pro"/>
              <a:buChar char="-"/>
            </a:pPr>
            <a:r>
              <a:rPr lang="en" sz="1600" dirty="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Aim is to study various models and their accuracy to discover what would be best for the concept of HAR.</a:t>
            </a:r>
            <a:endParaRPr sz="1600" dirty="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aven Pro"/>
              <a:buChar char="-"/>
            </a:pPr>
            <a:r>
              <a:rPr lang="en" sz="1600" dirty="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Purpose of this project is to dive deeper into the possibilities of Human Activity Recognition to see how accurately we will be able to identify and classify a range of different movements a human may perform into their respective classes.</a:t>
            </a:r>
            <a:endParaRPr sz="1600" dirty="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206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206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206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4" name="Google Shape;2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700" y="1880725"/>
            <a:ext cx="3737625" cy="197785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060"/>
                </a:solidFill>
              </a:rPr>
              <a:t>Materials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300" name="Google Shape;300;p16"/>
          <p:cNvSpPr txBox="1">
            <a:spLocks noGrp="1"/>
          </p:cNvSpPr>
          <p:nvPr>
            <p:ph type="body" idx="1"/>
          </p:nvPr>
        </p:nvSpPr>
        <p:spPr>
          <a:xfrm>
            <a:off x="1020300" y="1990050"/>
            <a:ext cx="3714000" cy="2892000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Data Collection: </a:t>
            </a:r>
            <a:endParaRPr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SensorTile </a:t>
            </a:r>
            <a:endParaRPr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Micro USB Cable</a:t>
            </a:r>
            <a:endParaRPr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Power Bank</a:t>
            </a:r>
            <a:endParaRPr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Communication and Sharing:</a:t>
            </a:r>
            <a:endParaRPr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SmartPhone</a:t>
            </a:r>
            <a:endParaRPr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Building Models:</a:t>
            </a:r>
            <a:endParaRPr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Laptop</a:t>
            </a:r>
            <a:endParaRPr sz="1400">
              <a:solidFill>
                <a:srgbClr val="002060"/>
              </a:solidFill>
            </a:endParaRPr>
          </a:p>
        </p:txBody>
      </p:sp>
      <p:sp>
        <p:nvSpPr>
          <p:cNvPr id="301" name="Google Shape;301;p16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840000" cy="2892000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Data Collection: </a:t>
            </a:r>
            <a:endParaRPr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STBLE App</a:t>
            </a:r>
            <a:endParaRPr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Communication and Sharing:</a:t>
            </a:r>
            <a:endParaRPr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Gmail</a:t>
            </a:r>
            <a:endParaRPr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GitHub</a:t>
            </a:r>
            <a:endParaRPr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Google Docs</a:t>
            </a:r>
            <a:endParaRPr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Building Models:</a:t>
            </a:r>
            <a:endParaRPr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Jupyter Notebook includes python libraries:</a:t>
            </a:r>
            <a:endParaRPr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EdgeImpulse</a:t>
            </a:r>
            <a:endParaRPr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2" name="Google Shape;302;p16"/>
          <p:cNvSpPr txBox="1"/>
          <p:nvPr/>
        </p:nvSpPr>
        <p:spPr>
          <a:xfrm>
            <a:off x="2254650" y="1515025"/>
            <a:ext cx="124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2060"/>
                </a:solidFill>
                <a:latin typeface="Nunito"/>
                <a:ea typeface="Nunito"/>
                <a:cs typeface="Nunito"/>
                <a:sym typeface="Nunito"/>
              </a:rPr>
              <a:t>Hardware:</a:t>
            </a:r>
            <a:endParaRPr sz="1600" b="1">
              <a:solidFill>
                <a:srgbClr val="00206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3" name="Google Shape;303;p16"/>
          <p:cNvSpPr txBox="1"/>
          <p:nvPr/>
        </p:nvSpPr>
        <p:spPr>
          <a:xfrm>
            <a:off x="6262800" y="1515025"/>
            <a:ext cx="112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2060"/>
                </a:solidFill>
                <a:latin typeface="Nunito"/>
                <a:ea typeface="Nunito"/>
                <a:cs typeface="Nunito"/>
                <a:sym typeface="Nunito"/>
              </a:rPr>
              <a:t>Software:</a:t>
            </a:r>
            <a:endParaRPr sz="1600" b="1">
              <a:solidFill>
                <a:srgbClr val="00206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4" name="Google Shape;3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825" y="368525"/>
            <a:ext cx="1517306" cy="110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2550" y="471800"/>
            <a:ext cx="862194" cy="99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2682600" cy="609900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en" sz="2400" dirty="0">
                <a:solidFill>
                  <a:srgbClr val="002060"/>
                </a:solidFill>
              </a:rPr>
              <a:t>Data Acquisition</a:t>
            </a:r>
            <a:endParaRPr sz="2400" dirty="0">
              <a:solidFill>
                <a:srgbClr val="002060"/>
              </a:solidFill>
            </a:endParaRPr>
          </a:p>
        </p:txBody>
      </p:sp>
      <p:sp>
        <p:nvSpPr>
          <p:cNvPr id="322" name="Google Shape;322;p18"/>
          <p:cNvSpPr txBox="1">
            <a:spLocks noGrp="1"/>
          </p:cNvSpPr>
          <p:nvPr>
            <p:ph type="body" idx="1"/>
          </p:nvPr>
        </p:nvSpPr>
        <p:spPr>
          <a:xfrm>
            <a:off x="221200" y="1506638"/>
            <a:ext cx="46287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002060"/>
                </a:solidFill>
              </a:rPr>
              <a:t>Used STM </a:t>
            </a:r>
            <a:r>
              <a:rPr lang="en" sz="1500" b="1" dirty="0" err="1">
                <a:solidFill>
                  <a:srgbClr val="002060"/>
                </a:solidFill>
              </a:rPr>
              <a:t>SensorTile</a:t>
            </a:r>
            <a:r>
              <a:rPr lang="en" sz="1500" b="1" dirty="0">
                <a:solidFill>
                  <a:srgbClr val="002060"/>
                </a:solidFill>
              </a:rPr>
              <a:t> Accelerometer to collect data. </a:t>
            </a:r>
            <a:endParaRPr sz="1500" b="1" dirty="0">
              <a:solidFill>
                <a:srgbClr val="002060"/>
              </a:solidFill>
            </a:endParaRPr>
          </a:p>
          <a:p>
            <a:pPr marL="457200" lvl="0" indent="-32385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en" sz="1500" b="1" dirty="0">
                <a:solidFill>
                  <a:srgbClr val="002060"/>
                </a:solidFill>
              </a:rPr>
              <a:t>Data was used to validate our model’s accuracy. </a:t>
            </a:r>
            <a:endParaRPr sz="1500" b="1" dirty="0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002060"/>
                </a:solidFill>
              </a:rPr>
              <a:t>Logged our acceleration in the X, Y and Z axis using the STBLE App </a:t>
            </a:r>
            <a:endParaRPr sz="1500" b="1" dirty="0">
              <a:solidFill>
                <a:srgbClr val="002060"/>
              </a:solidFill>
            </a:endParaRPr>
          </a:p>
          <a:p>
            <a:pPr marL="457200" lvl="0" indent="-3238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en" sz="1500" b="1" dirty="0">
                <a:solidFill>
                  <a:srgbClr val="002060"/>
                </a:solidFill>
              </a:rPr>
              <a:t>Connected through Bluetooth to the </a:t>
            </a:r>
            <a:r>
              <a:rPr lang="en" sz="1500" b="1" dirty="0" err="1">
                <a:solidFill>
                  <a:srgbClr val="002060"/>
                </a:solidFill>
              </a:rPr>
              <a:t>SensorTile</a:t>
            </a:r>
            <a:r>
              <a:rPr lang="en" sz="1500" b="1" dirty="0">
                <a:solidFill>
                  <a:srgbClr val="002060"/>
                </a:solidFill>
              </a:rPr>
              <a:t>.</a:t>
            </a:r>
            <a:endParaRPr sz="1500" b="1" dirty="0">
              <a:solidFill>
                <a:srgbClr val="002060"/>
              </a:solidFill>
            </a:endParaRPr>
          </a:p>
          <a:p>
            <a:pPr marL="457200" lvl="0" indent="-3238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en" sz="1500" b="1" dirty="0" err="1">
                <a:solidFill>
                  <a:srgbClr val="002060"/>
                </a:solidFill>
              </a:rPr>
              <a:t>Sensortile</a:t>
            </a:r>
            <a:r>
              <a:rPr lang="en" sz="1500" b="1" dirty="0">
                <a:solidFill>
                  <a:srgbClr val="002060"/>
                </a:solidFill>
              </a:rPr>
              <a:t> was placed around the waist and secured with a belt, facing upwards to sense all ranges of motion.</a:t>
            </a:r>
            <a:endParaRPr sz="1500" b="1" dirty="0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002060"/>
                </a:solidFill>
              </a:rPr>
              <a:t>Each activity was logged for sets of 40 seconds. </a:t>
            </a:r>
            <a:endParaRPr sz="1500" b="1" dirty="0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500" b="1" dirty="0">
              <a:solidFill>
                <a:srgbClr val="002060"/>
              </a:solidFill>
            </a:endParaRPr>
          </a:p>
        </p:txBody>
      </p:sp>
      <p:pic>
        <p:nvPicPr>
          <p:cNvPr id="323" name="Google Shape;3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388" y="812100"/>
            <a:ext cx="3382875" cy="15415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4" name="Google Shape;3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924" y="2571750"/>
            <a:ext cx="2831798" cy="21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8"/>
          <p:cNvSpPr txBox="1"/>
          <p:nvPr/>
        </p:nvSpPr>
        <p:spPr>
          <a:xfrm>
            <a:off x="5620725" y="4757700"/>
            <a:ext cx="733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060"/>
                </a:solidFill>
                <a:latin typeface="Nunito"/>
                <a:ea typeface="Nunito"/>
                <a:cs typeface="Nunito"/>
                <a:sym typeface="Nunito"/>
              </a:rPr>
              <a:t>^Accelerometer Data Format</a:t>
            </a:r>
            <a:endParaRPr>
              <a:solidFill>
                <a:srgbClr val="00206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1836000" cy="692400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060"/>
                </a:solidFill>
              </a:rPr>
              <a:t>Modeling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331" name="Google Shape;331;p19"/>
          <p:cNvSpPr txBox="1">
            <a:spLocks noGrp="1"/>
          </p:cNvSpPr>
          <p:nvPr>
            <p:ph type="body" idx="1"/>
          </p:nvPr>
        </p:nvSpPr>
        <p:spPr>
          <a:xfrm>
            <a:off x="1303800" y="1538875"/>
            <a:ext cx="70698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965" b="1">
                <a:solidFill>
                  <a:srgbClr val="002060"/>
                </a:solidFill>
              </a:rPr>
              <a:t>Created 2 Models: Edge Impulse and Jupyter Notebook</a:t>
            </a:r>
            <a:endParaRPr sz="1965" b="1">
              <a:solidFill>
                <a:srgbClr val="002060"/>
              </a:solidFill>
            </a:endParaRPr>
          </a:p>
          <a:p>
            <a:pPr marL="457200" lvl="0" indent="-340677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65"/>
              <a:buChar char="-"/>
            </a:pPr>
            <a:r>
              <a:rPr lang="en" sz="1765" b="1">
                <a:solidFill>
                  <a:srgbClr val="002060"/>
                </a:solidFill>
              </a:rPr>
              <a:t>Tested using data collected from SensorTile</a:t>
            </a:r>
            <a:endParaRPr sz="1765" b="1">
              <a:solidFill>
                <a:srgbClr val="002060"/>
              </a:solidFill>
            </a:endParaRPr>
          </a:p>
        </p:txBody>
      </p:sp>
      <p:pic>
        <p:nvPicPr>
          <p:cNvPr id="332" name="Google Shape;3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825" y="2571750"/>
            <a:ext cx="3676800" cy="22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9"/>
          <p:cNvSpPr txBox="1"/>
          <p:nvPr/>
        </p:nvSpPr>
        <p:spPr>
          <a:xfrm>
            <a:off x="5546050" y="3170875"/>
            <a:ext cx="2451300" cy="615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060"/>
                </a:solidFill>
                <a:latin typeface="Nunito"/>
                <a:ea typeface="Nunito"/>
                <a:cs typeface="Nunito"/>
                <a:sym typeface="Nunito"/>
              </a:rPr>
              <a:t>&lt; Steps for solving a Machine Learning Problem</a:t>
            </a:r>
            <a:endParaRPr>
              <a:solidFill>
                <a:srgbClr val="00206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0"/>
          <p:cNvSpPr txBox="1">
            <a:spLocks noGrp="1"/>
          </p:cNvSpPr>
          <p:nvPr>
            <p:ph type="title"/>
          </p:nvPr>
        </p:nvSpPr>
        <p:spPr>
          <a:xfrm>
            <a:off x="911300" y="583525"/>
            <a:ext cx="3098100" cy="903000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2060"/>
                </a:solidFill>
              </a:rPr>
              <a:t>Modeling:</a:t>
            </a:r>
            <a:endParaRPr sz="2400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>
                <a:solidFill>
                  <a:srgbClr val="002060"/>
                </a:solidFill>
              </a:rPr>
              <a:t> Edge Impulse Model</a:t>
            </a:r>
            <a:endParaRPr sz="2400">
              <a:solidFill>
                <a:srgbClr val="002060"/>
              </a:solidFill>
            </a:endParaRPr>
          </a:p>
        </p:txBody>
      </p:sp>
      <p:sp>
        <p:nvSpPr>
          <p:cNvPr id="339" name="Google Shape;339;p20"/>
          <p:cNvSpPr txBox="1">
            <a:spLocks noGrp="1"/>
          </p:cNvSpPr>
          <p:nvPr>
            <p:ph type="body" idx="1"/>
          </p:nvPr>
        </p:nvSpPr>
        <p:spPr>
          <a:xfrm>
            <a:off x="221200" y="1867568"/>
            <a:ext cx="4628700" cy="11379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002060"/>
                </a:solidFill>
              </a:rPr>
              <a:t>Edge Impulse: </a:t>
            </a:r>
            <a:r>
              <a:rPr lang="en" sz="1100" dirty="0">
                <a:solidFill>
                  <a:srgbClr val="002060"/>
                </a:solidFill>
              </a:rPr>
              <a:t> </a:t>
            </a:r>
            <a:r>
              <a:rPr lang="en" sz="1200" dirty="0">
                <a:solidFill>
                  <a:srgbClr val="002060"/>
                </a:solidFill>
              </a:rPr>
              <a:t>Using Edge Impulse, users can build a model in real-time using one’s phone’s accelerometer, microphone, or camera to collect data, train machine learning algorithms, and see what happens live on the platform. </a:t>
            </a:r>
            <a:endParaRPr sz="1200" dirty="0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500" b="1" dirty="0">
              <a:solidFill>
                <a:srgbClr val="002060"/>
              </a:solidFill>
            </a:endParaRPr>
          </a:p>
        </p:txBody>
      </p:sp>
      <p:sp>
        <p:nvSpPr>
          <p:cNvPr id="340" name="Google Shape;340;p20"/>
          <p:cNvSpPr txBox="1"/>
          <p:nvPr/>
        </p:nvSpPr>
        <p:spPr>
          <a:xfrm>
            <a:off x="902400" y="3321225"/>
            <a:ext cx="7339200" cy="18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>
                <a:solidFill>
                  <a:srgbClr val="002060"/>
                </a:solidFill>
                <a:latin typeface="Nunito"/>
                <a:ea typeface="Nunito"/>
                <a:cs typeface="Nunito"/>
                <a:sym typeface="Nunito"/>
              </a:rPr>
              <a:t>WHAT WE”RE DOING:</a:t>
            </a:r>
            <a:endParaRPr sz="2000" b="1" i="1">
              <a:solidFill>
                <a:srgbClr val="00206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-"/>
            </a:pPr>
            <a:r>
              <a:rPr lang="en" sz="1500">
                <a:solidFill>
                  <a:srgbClr val="002060"/>
                </a:solidFill>
                <a:latin typeface="Nunito"/>
                <a:ea typeface="Nunito"/>
                <a:cs typeface="Nunito"/>
                <a:sym typeface="Nunito"/>
              </a:rPr>
              <a:t>Using this platform by importing the raw text data file from the WISDM dataset to the software and setting it as the model’s training data.</a:t>
            </a:r>
            <a:endParaRPr sz="1500">
              <a:solidFill>
                <a:srgbClr val="00206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-"/>
            </a:pPr>
            <a:r>
              <a:rPr lang="en" sz="1500">
                <a:solidFill>
                  <a:srgbClr val="002060"/>
                </a:solidFill>
                <a:latin typeface="Nunito"/>
                <a:ea typeface="Nunito"/>
                <a:cs typeface="Nunito"/>
                <a:sym typeface="Nunito"/>
              </a:rPr>
              <a:t>Creating the model using a neural network, or transfer learning, and test it with our Sensor Tile data to validate the performance. </a:t>
            </a:r>
            <a:endParaRPr sz="1500">
              <a:solidFill>
                <a:srgbClr val="00206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1">
              <a:solidFill>
                <a:srgbClr val="00206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1" name="Google Shape;3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150" y="716963"/>
            <a:ext cx="3519725" cy="6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5524" y="1627050"/>
            <a:ext cx="2486967" cy="188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2931600" cy="6177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060"/>
                </a:solidFill>
              </a:rPr>
              <a:t>WISDM DataSet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311" name="Google Shape;311;p17"/>
          <p:cNvSpPr txBox="1">
            <a:spLocks noGrp="1"/>
          </p:cNvSpPr>
          <p:nvPr>
            <p:ph type="body" idx="1"/>
          </p:nvPr>
        </p:nvSpPr>
        <p:spPr>
          <a:xfrm>
            <a:off x="1303800" y="1512200"/>
            <a:ext cx="7405800" cy="61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rgbClr val="002060"/>
                </a:solidFill>
              </a:rPr>
              <a:t>We will be using the WISDM Dataset as our Training Data for each of our models. </a:t>
            </a:r>
            <a:endParaRPr sz="1600" b="1">
              <a:solidFill>
                <a:srgbClr val="002060"/>
              </a:solidFill>
            </a:endParaRPr>
          </a:p>
        </p:txBody>
      </p:sp>
      <p:sp>
        <p:nvSpPr>
          <p:cNvPr id="312" name="Google Shape;312;p17"/>
          <p:cNvSpPr txBox="1"/>
          <p:nvPr/>
        </p:nvSpPr>
        <p:spPr>
          <a:xfrm>
            <a:off x="754100" y="2363400"/>
            <a:ext cx="22803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2060"/>
                </a:solidFill>
                <a:latin typeface="Nunito"/>
                <a:ea typeface="Nunito"/>
                <a:cs typeface="Nunito"/>
                <a:sym typeface="Nunito"/>
              </a:rPr>
              <a:t>6 LABELS:</a:t>
            </a:r>
            <a:endParaRPr sz="1700">
              <a:solidFill>
                <a:srgbClr val="00206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-"/>
            </a:pPr>
            <a:r>
              <a:rPr lang="en" sz="1700">
                <a:solidFill>
                  <a:srgbClr val="002060"/>
                </a:solidFill>
                <a:latin typeface="Nunito"/>
                <a:ea typeface="Nunito"/>
                <a:cs typeface="Nunito"/>
                <a:sym typeface="Nunito"/>
              </a:rPr>
              <a:t>Sitting</a:t>
            </a:r>
            <a:endParaRPr sz="1700">
              <a:solidFill>
                <a:srgbClr val="00206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-"/>
            </a:pPr>
            <a:r>
              <a:rPr lang="en" sz="1700">
                <a:solidFill>
                  <a:srgbClr val="002060"/>
                </a:solidFill>
                <a:latin typeface="Nunito"/>
                <a:ea typeface="Nunito"/>
                <a:cs typeface="Nunito"/>
                <a:sym typeface="Nunito"/>
              </a:rPr>
              <a:t>Standing</a:t>
            </a:r>
            <a:endParaRPr sz="1700">
              <a:solidFill>
                <a:srgbClr val="00206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-"/>
            </a:pPr>
            <a:r>
              <a:rPr lang="en" sz="1700">
                <a:solidFill>
                  <a:srgbClr val="002060"/>
                </a:solidFill>
                <a:latin typeface="Nunito"/>
                <a:ea typeface="Nunito"/>
                <a:cs typeface="Nunito"/>
                <a:sym typeface="Nunito"/>
              </a:rPr>
              <a:t>Walking</a:t>
            </a:r>
            <a:endParaRPr sz="1700">
              <a:solidFill>
                <a:srgbClr val="00206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-"/>
            </a:pPr>
            <a:r>
              <a:rPr lang="en" sz="1700">
                <a:solidFill>
                  <a:srgbClr val="002060"/>
                </a:solidFill>
                <a:latin typeface="Nunito"/>
                <a:ea typeface="Nunito"/>
                <a:cs typeface="Nunito"/>
                <a:sym typeface="Nunito"/>
              </a:rPr>
              <a:t>Jogging</a:t>
            </a:r>
            <a:endParaRPr sz="1700">
              <a:solidFill>
                <a:srgbClr val="00206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-"/>
            </a:pPr>
            <a:r>
              <a:rPr lang="en" sz="1700">
                <a:solidFill>
                  <a:srgbClr val="002060"/>
                </a:solidFill>
                <a:latin typeface="Nunito"/>
                <a:ea typeface="Nunito"/>
                <a:cs typeface="Nunito"/>
                <a:sym typeface="Nunito"/>
              </a:rPr>
              <a:t>Upstairs</a:t>
            </a:r>
            <a:endParaRPr sz="1700">
              <a:solidFill>
                <a:srgbClr val="00206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-"/>
            </a:pPr>
            <a:r>
              <a:rPr lang="en" sz="1700">
                <a:solidFill>
                  <a:srgbClr val="002060"/>
                </a:solidFill>
                <a:latin typeface="Nunito"/>
                <a:ea typeface="Nunito"/>
                <a:cs typeface="Nunito"/>
                <a:sym typeface="Nunito"/>
              </a:rPr>
              <a:t>Downstairs</a:t>
            </a:r>
            <a:endParaRPr sz="1700">
              <a:solidFill>
                <a:srgbClr val="00206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3" name="Google Shape;313;p17"/>
          <p:cNvSpPr txBox="1"/>
          <p:nvPr/>
        </p:nvSpPr>
        <p:spPr>
          <a:xfrm>
            <a:off x="4728000" y="598575"/>
            <a:ext cx="42234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Raw Time Series Data has 1,098,207 examples, with six attributes. Transformed Examples Data has 5,424 transformed examples and 46 transformed attributes. </a:t>
            </a:r>
            <a:endParaRPr sz="9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206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4" name="Google Shape;314;p17"/>
          <p:cNvPicPr preferRelativeResize="0"/>
          <p:nvPr/>
        </p:nvPicPr>
        <p:blipFill rotWithShape="1">
          <a:blip r:embed="rId3">
            <a:alphaModFix/>
          </a:blip>
          <a:srcRect t="7740" r="7740"/>
          <a:stretch/>
        </p:blipFill>
        <p:spPr>
          <a:xfrm>
            <a:off x="3228051" y="1916938"/>
            <a:ext cx="3365350" cy="2909225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5" name="Google Shape;315;p17"/>
          <p:cNvSpPr txBox="1"/>
          <p:nvPr/>
        </p:nvSpPr>
        <p:spPr>
          <a:xfrm>
            <a:off x="4346875" y="4826175"/>
            <a:ext cx="1127700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i="1">
                <a:solidFill>
                  <a:srgbClr val="00206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WISM_arv1.1_raw.txt </a:t>
            </a:r>
            <a:endParaRPr sz="1100">
              <a:solidFill>
                <a:srgbClr val="002060"/>
              </a:solidFill>
            </a:endParaRPr>
          </a:p>
        </p:txBody>
      </p:sp>
      <p:sp>
        <p:nvSpPr>
          <p:cNvPr id="316" name="Google Shape;316;p17"/>
          <p:cNvSpPr txBox="1"/>
          <p:nvPr/>
        </p:nvSpPr>
        <p:spPr>
          <a:xfrm>
            <a:off x="6787050" y="2402575"/>
            <a:ext cx="1845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060"/>
                </a:solidFill>
                <a:latin typeface="Nunito"/>
                <a:ea typeface="Nunito"/>
                <a:cs typeface="Nunito"/>
                <a:sym typeface="Nunito"/>
              </a:rPr>
              <a:t>←  How the file looks, will be using this text file as  the Training Data.</a:t>
            </a:r>
            <a:endParaRPr>
              <a:solidFill>
                <a:srgbClr val="00206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7B7DC-90EF-0940-9B4B-4465DEC9E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750" y="152008"/>
            <a:ext cx="7030500" cy="58163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Exploratory Data Analysis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5249D0-C673-1C45-9910-BB9A897B3404}"/>
              </a:ext>
            </a:extLst>
          </p:cNvPr>
          <p:cNvGrpSpPr>
            <a:grpSpLocks noChangeAspect="1"/>
          </p:cNvGrpSpPr>
          <p:nvPr/>
        </p:nvGrpSpPr>
        <p:grpSpPr>
          <a:xfrm>
            <a:off x="298077" y="1458008"/>
            <a:ext cx="8547846" cy="3385061"/>
            <a:chOff x="256296" y="1383581"/>
            <a:chExt cx="8547846" cy="33850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C06B42-CA8D-4747-8040-AD0F1F7C2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296" y="1383581"/>
              <a:ext cx="4114800" cy="33850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CC882B6-56DA-CD43-A5CC-087C7B781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9342" y="1383581"/>
              <a:ext cx="4114800" cy="33850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2643943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491</Words>
  <Application>Microsoft Macintosh PowerPoint</Application>
  <PresentationFormat>On-screen Show (16:9)</PresentationFormat>
  <Paragraphs>83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Maven Pro</vt:lpstr>
      <vt:lpstr>Nunito</vt:lpstr>
      <vt:lpstr>Times New Roman</vt:lpstr>
      <vt:lpstr>Momentum</vt:lpstr>
      <vt:lpstr>Exploring Human Activity Recognition</vt:lpstr>
      <vt:lpstr>What is Human Activity Recognition (HAR)?</vt:lpstr>
      <vt:lpstr>The Motivation + Purpose</vt:lpstr>
      <vt:lpstr>Materials</vt:lpstr>
      <vt:lpstr>Data Acquisition</vt:lpstr>
      <vt:lpstr>Modeling</vt:lpstr>
      <vt:lpstr>Modeling:  Edge Impulse Model</vt:lpstr>
      <vt:lpstr>WISDM DataSet</vt:lpstr>
      <vt:lpstr>Exploratory Data Analysis</vt:lpstr>
      <vt:lpstr>Visualization of Activities in X, Y and Z</vt:lpstr>
      <vt:lpstr>Model Accuracy </vt:lpstr>
      <vt:lpstr>Model Accuracy using Sensor Tile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 Human Activity Recognition</dc:title>
  <cp:lastModifiedBy>Srinivas Reddy</cp:lastModifiedBy>
  <cp:revision>2</cp:revision>
  <dcterms:modified xsi:type="dcterms:W3CDTF">2021-08-01T03:06:46Z</dcterms:modified>
</cp:coreProperties>
</file>